
<file path=[Content_Types].xml><?xml version="1.0" encoding="utf-8"?>
<Types xmlns="http://schemas.openxmlformats.org/package/2006/content-types">
  <Override PartName="/ppt/slideLayouts/slideLayout4.xml" ContentType="application/vnd.openxmlformats-officedocument.presentationml.slideLayout+xml"/>
  <Override PartName="/docProps/core.xml" ContentType="application/vnd.openxmlformats-package.core-properties+xml"/>
  <Override PartName="/ppt/slideLayouts/slideLayout6.xml" ContentType="application/vnd.openxmlformats-officedocument.presentationml.slideLayout+xml"/>
  <Default Extension="rels" ContentType="application/vnd.openxmlformats-package.relationships+xml"/>
  <Override PartName="/ppt/slides/slide5.xml" ContentType="application/vnd.openxmlformats-officedocument.presentationml.slide+xml"/>
  <Override PartName="/ppt/slideLayouts/slideLayout8.xml" ContentType="application/vnd.openxmlformats-officedocument.presentationml.slideLayout+xml"/>
  <Override PartName="/ppt/slides/slide7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Default Extension="xml" ContentType="application/xml"/>
  <Override PartName="/ppt/slides/slide2.xml" ContentType="application/vnd.openxmlformats-officedocument.presentationml.slide+xml"/>
  <Override PartName="/docProps/app.xml" ContentType="application/vnd.openxmlformats-officedocument.extended-properties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viewProps.xml" ContentType="application/vnd.openxmlformats-officedocument.presentationml.viewProps+xml"/>
  <Override PartName="/ppt/slideLayouts/slideLayout7.xml" ContentType="application/vnd.openxmlformats-officedocument.presentationml.slideLayout+xml"/>
  <Override PartName="/ppt/slides/slide6.xml" ContentType="application/vnd.openxmlformats-officedocument.presentationml.slide+xml"/>
  <Override PartName="/ppt/slideLayouts/slideLayout9.xml" ContentType="application/vnd.openxmlformats-officedocument.presentationml.slideLayout+xml"/>
  <Default Extension="jpeg" ContentType="image/jpeg"/>
  <Override PartName="/ppt/presProps.xml" ContentType="application/vnd.openxmlformats-officedocument.presentationml.presProps+xml"/>
  <Override PartName="/ppt/slideLayouts/slideLayout2.xml" ContentType="application/vnd.openxmlformats-officedocument.presentationml.slideLayout+xml"/>
  <Override PartName="/ppt/presentation.xml" ContentType="application/vnd.openxmlformats-officedocument.presentationml.presentation.main+xml"/>
  <Default Extension="bin" ContentType="application/vnd.openxmlformats-officedocument.presentationml.printerSettings"/>
  <Override PartName="/ppt/slides/slide1.xml" ContentType="application/vnd.openxmlformats-officedocument.presentationml.slide+xml"/>
  <Override PartName="/ppt/slideLayouts/slideLayout10.xml" ContentType="application/vnd.openxmlformats-officedocument.presentationml.slideLayout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slides/slide3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>
  <p:sldMasterIdLst>
    <p:sldMasterId id="2147483888" r:id="rId1"/>
  </p:sldMasterIdLst>
  <p:sldIdLst>
    <p:sldId id="256" r:id="rId2"/>
    <p:sldId id="258" r:id="rId3"/>
    <p:sldId id="257" r:id="rId4"/>
    <p:sldId id="261" r:id="rId5"/>
    <p:sldId id="262" r:id="rId6"/>
    <p:sldId id="259" r:id="rId7"/>
    <p:sldId id="260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extLst>
    <p:ext uri="{E76CE94A-603C-4142-B9EB-6D1370010A27}">
      <p14:discardImageEditData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0"/>
    </p:ext>
    <p:ext uri="{D31A062A-798A-4329-ABDD-BBA856620510}">
      <p14:defaultImageDpi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>
    <p:restoredLeft sz="15620"/>
    <p:restoredTop sz="94660"/>
  </p:normalViewPr>
  <p:slideViewPr>
    <p:cSldViewPr>
      <p:cViewPr varScale="1">
        <p:scale>
          <a:sx n="112" d="100"/>
          <a:sy n="112" d="100"/>
        </p:scale>
        <p:origin x="-680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printerSettings" Target="printerSettings/printerSettings1.bin"/><Relationship Id="rId10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00E2DA8C-9C68-4519-B3BD-587744E676FF}" type="datetimeFigureOut">
              <a:rPr lang="en-US" smtClean="0"/>
              <a:pPr/>
              <a:t>4/1/11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FC12BC2-0C6D-4CDF-9C08-9BEF4C6F9FE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2DA8C-9C68-4519-B3BD-587744E676FF}" type="datetimeFigureOut">
              <a:rPr lang="en-US" smtClean="0"/>
              <a:pPr/>
              <a:t>4/1/11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C12BC2-0C6D-4CDF-9C08-9BEF4C6F9FE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00E2DA8C-9C68-4519-B3BD-587744E676FF}" type="datetimeFigureOut">
              <a:rPr lang="en-US" smtClean="0"/>
              <a:pPr/>
              <a:t>4/1/11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BFC12BC2-0C6D-4CDF-9C08-9BEF4C6F9FE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2DA8C-9C68-4519-B3BD-587744E676FF}" type="datetimeFigureOut">
              <a:rPr lang="en-US" smtClean="0"/>
              <a:pPr/>
              <a:t>4/1/11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FC12BC2-0C6D-4CDF-9C08-9BEF4C6F9FE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2DA8C-9C68-4519-B3BD-587744E676FF}" type="datetimeFigureOut">
              <a:rPr lang="en-US" smtClean="0"/>
              <a:pPr/>
              <a:t>4/1/11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BFC12BC2-0C6D-4CDF-9C08-9BEF4C6F9FE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00E2DA8C-9C68-4519-B3BD-587744E676FF}" type="datetimeFigureOut">
              <a:rPr lang="en-US" smtClean="0"/>
              <a:pPr/>
              <a:t>4/1/11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BFC12BC2-0C6D-4CDF-9C08-9BEF4C6F9FE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00E2DA8C-9C68-4519-B3BD-587744E676FF}" type="datetimeFigureOut">
              <a:rPr lang="en-US" smtClean="0"/>
              <a:pPr/>
              <a:t>4/1/11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BFC12BC2-0C6D-4CDF-9C08-9BEF4C6F9FE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2DA8C-9C68-4519-B3BD-587744E676FF}" type="datetimeFigureOut">
              <a:rPr lang="en-US" smtClean="0"/>
              <a:pPr/>
              <a:t>4/1/11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FC12BC2-0C6D-4CDF-9C08-9BEF4C6F9FE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2DA8C-9C68-4519-B3BD-587744E676FF}" type="datetimeFigureOut">
              <a:rPr lang="en-US" smtClean="0"/>
              <a:pPr/>
              <a:t>4/1/11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FC12BC2-0C6D-4CDF-9C08-9BEF4C6F9FE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2DA8C-9C68-4519-B3BD-587744E676FF}" type="datetimeFigureOut">
              <a:rPr lang="en-US" smtClean="0"/>
              <a:pPr/>
              <a:t>4/1/11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FC12BC2-0C6D-4CDF-9C08-9BEF4C6F9FE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00E2DA8C-9C68-4519-B3BD-587744E676FF}" type="datetimeFigureOut">
              <a:rPr lang="en-US" smtClean="0"/>
              <a:pPr/>
              <a:t>4/1/11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BFC12BC2-0C6D-4CDF-9C08-9BEF4C6F9FE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00E2DA8C-9C68-4519-B3BD-587744E676FF}" type="datetimeFigureOut">
              <a:rPr lang="en-US" smtClean="0"/>
              <a:pPr/>
              <a:t>4/1/11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FC12BC2-0C6D-4CDF-9C08-9BEF4C6F9FE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89" r:id="rId1"/>
    <p:sldLayoutId id="2147483890" r:id="rId2"/>
    <p:sldLayoutId id="2147483891" r:id="rId3"/>
    <p:sldLayoutId id="2147483892" r:id="rId4"/>
    <p:sldLayoutId id="2147483893" r:id="rId5"/>
    <p:sldLayoutId id="2147483894" r:id="rId6"/>
    <p:sldLayoutId id="2147483895" r:id="rId7"/>
    <p:sldLayoutId id="2147483896" r:id="rId8"/>
    <p:sldLayoutId id="2147483897" r:id="rId9"/>
    <p:sldLayoutId id="2147483898" r:id="rId10"/>
    <p:sldLayoutId id="2147483899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990600"/>
            <a:ext cx="7772400" cy="1470025"/>
          </a:xfrm>
        </p:spPr>
        <p:txBody>
          <a:bodyPr/>
          <a:lstStyle/>
          <a:p>
            <a:pPr algn="l"/>
            <a:r>
              <a:rPr lang="en-US" dirty="0" smtClean="0"/>
              <a:t>Grade Band</a:t>
            </a:r>
            <a:r>
              <a:rPr lang="en-US" dirty="0" smtClean="0"/>
              <a:t>: High School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9600" y="2819400"/>
            <a:ext cx="7086600" cy="1752600"/>
          </a:xfrm>
        </p:spPr>
        <p:txBody>
          <a:bodyPr/>
          <a:lstStyle/>
          <a:p>
            <a:pPr algn="l"/>
            <a:r>
              <a:rPr lang="en-US" dirty="0" smtClean="0"/>
              <a:t>Domain</a:t>
            </a:r>
            <a:r>
              <a:rPr lang="en-US" dirty="0" smtClean="0"/>
              <a:t>: Real Number System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Key standards in</a:t>
            </a:r>
            <a:r>
              <a:rPr lang="en-US" dirty="0" smtClean="0"/>
              <a:t> </a:t>
            </a:r>
            <a:r>
              <a:rPr lang="en-US" dirty="0" smtClean="0"/>
              <a:t>“The Real Number” </a:t>
            </a:r>
            <a:r>
              <a:rPr lang="en-US" dirty="0" smtClean="0"/>
              <a:t>that </a:t>
            </a:r>
            <a:r>
              <a:rPr lang="en-US" dirty="0" smtClean="0"/>
              <a:t>pd should focus 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76400"/>
            <a:ext cx="8229600" cy="4449763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dirty="0" smtClean="0"/>
              <a:t>Cluster: Extend the properties of exponents to rational exponents</a:t>
            </a:r>
          </a:p>
          <a:p>
            <a:pPr lvl="2"/>
            <a:r>
              <a:rPr lang="en-US" dirty="0" smtClean="0"/>
              <a:t>N-RN 1: Explain how the definition of the meaning of rational </a:t>
            </a:r>
            <a:r>
              <a:rPr lang="en-US" dirty="0" smtClean="0"/>
              <a:t>exponents follows from extending the properties of integer exponents to those values, allowing for a notation for radicals in terms of rational exponents.</a:t>
            </a:r>
          </a:p>
          <a:p>
            <a:pPr lvl="2"/>
            <a:r>
              <a:rPr lang="en-US" dirty="0" smtClean="0"/>
              <a:t>N-RN 2: Rewrite expressions involving radicals and rational exponents using the properties of exponents.</a:t>
            </a:r>
          </a:p>
          <a:p>
            <a:pPr>
              <a:buNone/>
            </a:pPr>
            <a:r>
              <a:rPr lang="en-US" dirty="0" smtClean="0"/>
              <a:t>Cluster: Use properties of rational and irrational numbers</a:t>
            </a:r>
          </a:p>
          <a:p>
            <a:pPr lvl="2"/>
            <a:r>
              <a:rPr lang="en-US" dirty="0" smtClean="0"/>
              <a:t>N-RN3: Explain why the sum or product of two rational numbers is rational; that the sum of a rational number and an irrational number is irrational; and that the product of a nonzero rational number and an irrational number is irrational.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Why this domain is a priority for professional development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To </a:t>
            </a:r>
            <a:r>
              <a:rPr lang="en-US" dirty="0" smtClean="0"/>
              <a:t>really teach</a:t>
            </a:r>
            <a:r>
              <a:rPr lang="en-US" dirty="0" smtClean="0"/>
              <a:t> this domain well</a:t>
            </a:r>
            <a:r>
              <a:rPr lang="en-US" dirty="0" smtClean="0"/>
              <a:t>, teachers must have</a:t>
            </a:r>
            <a:r>
              <a:rPr lang="en-US" dirty="0" smtClean="0"/>
              <a:t> a more robust knowledge </a:t>
            </a:r>
            <a:r>
              <a:rPr lang="en-US" dirty="0" smtClean="0"/>
              <a:t>about</a:t>
            </a:r>
            <a:r>
              <a:rPr lang="en-US" dirty="0" smtClean="0"/>
              <a:t> the real number system </a:t>
            </a:r>
            <a:r>
              <a:rPr lang="en-US" dirty="0" smtClean="0"/>
              <a:t>than</a:t>
            </a:r>
            <a:r>
              <a:rPr lang="en-US" dirty="0" smtClean="0"/>
              <a:t> these three Standards imply on the surface</a:t>
            </a:r>
            <a:endParaRPr lang="en-US" dirty="0" smtClean="0"/>
          </a:p>
          <a:p>
            <a:r>
              <a:rPr lang="en-US" dirty="0" smtClean="0"/>
              <a:t>Teachers </a:t>
            </a:r>
            <a:r>
              <a:rPr lang="en-US" dirty="0" smtClean="0"/>
              <a:t>tend to know rules and may not know the mathematical structures underlying the rules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What teachers really need to know…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dirty="0" smtClean="0"/>
              <a:t>The real number system is much more complicated than just taking the rational numbers and adding in √2 and </a:t>
            </a:r>
            <a:r>
              <a:rPr lang="en-US" dirty="0" err="1" smtClean="0"/>
              <a:t>π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Questions that teachers need to be able to answer:</a:t>
            </a:r>
          </a:p>
          <a:p>
            <a:r>
              <a:rPr lang="en-US" dirty="0" smtClean="0"/>
              <a:t>What is the real number system?</a:t>
            </a:r>
          </a:p>
          <a:p>
            <a:r>
              <a:rPr lang="en-US" dirty="0" smtClean="0"/>
              <a:t>Why do we need real numbers?</a:t>
            </a:r>
          </a:p>
          <a:p>
            <a:r>
              <a:rPr lang="en-US" dirty="0" smtClean="0"/>
              <a:t>How do real numbers build from and connect to the rational number system?</a:t>
            </a:r>
          </a:p>
          <a:p>
            <a:r>
              <a:rPr lang="en-US" dirty="0" smtClean="0"/>
              <a:t>How does a deep understanding of the real number system support future learning of mathematics?</a:t>
            </a:r>
          </a:p>
          <a:p>
            <a:pPr>
              <a:buNone/>
            </a:pPr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Our final thought: Yes and No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dirty="0" smtClean="0"/>
              <a:t>Although this domain is important for high school students (and thus high school teachers) and foundational to future learning of mathematics, it is a relatively small portion of what high school students need to learn, so</a:t>
            </a:r>
            <a:r>
              <a:rPr lang="en-US" dirty="0" smtClean="0"/>
              <a:t>…</a:t>
            </a:r>
          </a:p>
          <a:p>
            <a:pPr>
              <a:buNone/>
            </a:pPr>
            <a:r>
              <a:rPr lang="en-US" dirty="0" smtClean="0"/>
              <a:t>Is this domain really a priority for professional development? Is this where we want to spend our time and energy during PD for high school teachers?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Existing resources that support these domains and standards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Domains and standards that are in need of new resources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Median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48</TotalTime>
  <Words>373</Words>
  <Application>Microsoft Macintosh PowerPoint</Application>
  <PresentationFormat>On-screen Show (4:3)</PresentationFormat>
  <Paragraphs>24</Paragraphs>
  <Slides>7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Median</vt:lpstr>
      <vt:lpstr>Grade Band: High School</vt:lpstr>
      <vt:lpstr>Key standards in “The Real Number” that pd should focus on</vt:lpstr>
      <vt:lpstr>Why this domain is a priority for professional development</vt:lpstr>
      <vt:lpstr>What teachers really need to know…</vt:lpstr>
      <vt:lpstr>Our final thought: Yes and No</vt:lpstr>
      <vt:lpstr>Existing resources that support these domains and standards</vt:lpstr>
      <vt:lpstr>Domains and standards that are in need of new resources</vt:lpstr>
    </vt:vector>
  </TitlesOfParts>
  <Company>University of Arizona Math Department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Grade Band:</dc:title>
  <dc:creator>aneihaus</dc:creator>
  <cp:lastModifiedBy>Fran</cp:lastModifiedBy>
  <cp:revision>3</cp:revision>
  <dcterms:created xsi:type="dcterms:W3CDTF">2011-04-01T20:56:42Z</dcterms:created>
  <dcterms:modified xsi:type="dcterms:W3CDTF">2011-04-01T21:34:04Z</dcterms:modified>
</cp:coreProperties>
</file>